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259" r:id="rId6"/>
    <p:sldId id="260" r:id="rId7"/>
    <p:sldId id="261" r:id="rId9"/>
    <p:sldId id="262" r:id="rId10"/>
    <p:sldId id="263" r:id="rId11"/>
    <p:sldId id="264" r:id="rId12"/>
    <p:sldId id="265" r:id="rId13"/>
    <p:sldId id="266" r:id="rId14"/>
    <p:sldId id="267" r:id="rId15"/>
    <p:sldId id="268" r:id="rId16"/>
    <p:sldId id="269" r:id="rId17"/>
    <p:sldId id="270" r:id="rId18"/>
  </p:sldIdLst>
  <p:sldSz cx="12192000" cy="6858000"/>
  <p:notesSz cx="7103745" cy="1023429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GB" altLang="en-US"/>
              <a:t> lower prices will eventually lead to a higher number of customer visits. With more customers, there would be an increased volume of sales that will attract commission paying sellers.</a:t>
            </a:r>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GB" altLang="en-US"/>
              <a:t>The first opportunity is the expansion and global growth, which is primarily based on the widespread and development of e-commerce across the world, which enables it to capitalize on technological trends. </a:t>
            </a:r>
            <a:endParaRPr lang="en-GB" altLang="en-US"/>
          </a:p>
          <a:p>
            <a:r>
              <a:rPr lang="en-GB" altLang="en-US"/>
              <a:t>he third opportunity consists in strengthening network externalities based on the positive effect of a broader customer base, which boosts the importance of its services by increasing the market share and customer base</a:t>
            </a:r>
            <a:r>
              <a:rPr lang="en-US" altLang="en-GB"/>
              <a:t>.</a:t>
            </a:r>
            <a:endParaRPr lang="en-US" alt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US" altLang="en-GB"/>
              <a:t>The company has started experiencing consitsent profit margins in the recent past. Being profitable for 14 straight quarters. The company reached an all time high of $2.5 billion in the third quarter of 2018</a:t>
            </a:r>
            <a:endParaRPr lang="en-US" alt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r>
              <a:rPr lang="en-GB" altLang="en-US"/>
              <a:t>A 2017 survey indicated that Amazon dominated the world of e-commerce with a revenue of over $177 billion representing over 14.8% of the global market share. In the US alone the company’s net income was to the tune of $54.3 billion representing over 34% of the total market share. From a customer base of around 1 million users, the company now records of extraordinary support of over 182 million users.</a:t>
            </a:r>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DE934FF-F4E1-47C5-9CA5-30A81DDE2BE4}"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3561BA9-CDCF-4958-B8AB-66F3BF063E13}"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FDE934FF-F4E1-47C5-9CA5-30A81DDE2BE4}"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FDE934FF-F4E1-47C5-9CA5-30A81DDE2BE4}"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FDE934FF-F4E1-47C5-9CA5-30A81DDE2BE4}"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078FD23A-2F78-4156-BB62-C393E2F1F45C}"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078FD23A-2F78-4156-BB62-C393E2F1F45C}"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FDE934FF-F4E1-47C5-9CA5-30A81DDE2BE4}"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3561BA9-CDCF-4958-B8AB-66F3BF063E1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p>
            <a:r>
              <a:rPr lang="en-US" altLang="en-GB"/>
              <a:t>Amazon Strategic Management Analysis.</a:t>
            </a:r>
            <a:endParaRPr lang="en-US" altLang="en-GB"/>
          </a:p>
        </p:txBody>
      </p:sp>
      <p:sp>
        <p:nvSpPr>
          <p:cNvPr id="3" name="Subtitle 2"/>
          <p:cNvSpPr>
            <a:spLocks noGrp="1"/>
          </p:cNvSpPr>
          <p:nvPr>
            <p:ph type="subTitle" idx="1"/>
          </p:nvPr>
        </p:nvSpPr>
        <p:spPr/>
        <p:txBody>
          <a:bodyPr/>
          <a:p>
            <a:r>
              <a:rPr lang="en-US" altLang="en-GB"/>
              <a:t>By Name.</a:t>
            </a:r>
            <a:endParaRPr lang="en-US" altLang="en-GB"/>
          </a:p>
          <a:p>
            <a:r>
              <a:rPr lang="en-US" altLang="en-GB"/>
              <a:t>Institutional Affliation</a:t>
            </a:r>
            <a:endParaRPr lang="en-US" alt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36600"/>
          </a:xfrm>
        </p:spPr>
        <p:txBody>
          <a:bodyPr>
            <a:normAutofit fontScale="90000"/>
          </a:bodyPr>
          <a:p>
            <a:r>
              <a:rPr lang="en-US" altLang="en-GB"/>
              <a:t>History of Amazon.com Inc</a:t>
            </a:r>
            <a:endParaRPr lang="en-US" altLang="en-GB"/>
          </a:p>
        </p:txBody>
      </p:sp>
      <p:pic>
        <p:nvPicPr>
          <p:cNvPr id="4" name="Content Placeholder 3" descr="Screenshot (15)"/>
          <p:cNvPicPr>
            <a:picLocks noChangeAspect="1"/>
          </p:cNvPicPr>
          <p:nvPr>
            <p:ph idx="1"/>
          </p:nvPr>
        </p:nvPicPr>
        <p:blipFill>
          <a:blip r:embed="rId1"/>
          <a:srcRect l="24329" t="16647" r="22121" b="11406"/>
          <a:stretch>
            <a:fillRect/>
          </a:stretch>
        </p:blipFill>
        <p:spPr>
          <a:xfrm>
            <a:off x="1579880" y="1102360"/>
            <a:ext cx="7659370" cy="45180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50520"/>
            <a:ext cx="10515600" cy="824230"/>
          </a:xfrm>
        </p:spPr>
        <p:txBody>
          <a:bodyPr/>
          <a:p>
            <a:r>
              <a:rPr lang="en-US" altLang="en-GB"/>
              <a:t>Products and Services</a:t>
            </a:r>
            <a:endParaRPr lang="en-US" altLang="en-GB"/>
          </a:p>
        </p:txBody>
      </p:sp>
      <p:pic>
        <p:nvPicPr>
          <p:cNvPr id="4" name="Content Placeholder 3" descr="Products and Services"/>
          <p:cNvPicPr>
            <a:picLocks noChangeAspect="1"/>
          </p:cNvPicPr>
          <p:nvPr>
            <p:ph idx="1"/>
          </p:nvPr>
        </p:nvPicPr>
        <p:blipFill>
          <a:blip r:embed="rId1"/>
          <a:stretch>
            <a:fillRect/>
          </a:stretch>
        </p:blipFill>
        <p:spPr>
          <a:xfrm>
            <a:off x="1678305" y="1624965"/>
            <a:ext cx="8185150" cy="40862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27735"/>
          </a:xfrm>
        </p:spPr>
        <p:txBody>
          <a:bodyPr/>
          <a:p>
            <a:r>
              <a:rPr lang="en-US" altLang="en-GB"/>
              <a:t>Organization Goals</a:t>
            </a:r>
            <a:endParaRPr lang="en-US" altLang="en-GB"/>
          </a:p>
        </p:txBody>
      </p:sp>
      <p:pic>
        <p:nvPicPr>
          <p:cNvPr id="4" name="Content Placeholder 3" descr="Goals"/>
          <p:cNvPicPr>
            <a:picLocks noChangeAspect="1"/>
          </p:cNvPicPr>
          <p:nvPr>
            <p:ph idx="1"/>
          </p:nvPr>
        </p:nvPicPr>
        <p:blipFill>
          <a:blip r:embed="rId1"/>
          <a:stretch>
            <a:fillRect/>
          </a:stretch>
        </p:blipFill>
        <p:spPr>
          <a:xfrm>
            <a:off x="1608455" y="1648460"/>
            <a:ext cx="8295005" cy="41719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06705"/>
            <a:ext cx="10515600" cy="1000125"/>
          </a:xfrm>
        </p:spPr>
        <p:txBody>
          <a:bodyPr>
            <a:normAutofit fontScale="90000"/>
          </a:bodyPr>
          <a:p>
            <a:r>
              <a:rPr lang="en-US" altLang="en-GB"/>
              <a:t>Bussiness models and strategies- Napkin-diagram</a:t>
            </a:r>
            <a:br>
              <a:rPr lang="en-US" altLang="en-GB"/>
            </a:br>
            <a:endParaRPr lang="en-US" altLang="en-GB"/>
          </a:p>
        </p:txBody>
      </p:sp>
      <p:pic>
        <p:nvPicPr>
          <p:cNvPr id="4" name="Content Placeholder 3" descr="Napkin-Diagram"/>
          <p:cNvPicPr>
            <a:picLocks noChangeAspect="1"/>
          </p:cNvPicPr>
          <p:nvPr>
            <p:ph idx="1"/>
          </p:nvPr>
        </p:nvPicPr>
        <p:blipFill>
          <a:blip r:embed="rId1"/>
          <a:stretch>
            <a:fillRect/>
          </a:stretch>
        </p:blipFill>
        <p:spPr>
          <a:xfrm>
            <a:off x="1589405" y="1306830"/>
            <a:ext cx="7727950" cy="41643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883285"/>
          </a:xfrm>
        </p:spPr>
        <p:txBody>
          <a:bodyPr/>
          <a:p>
            <a:r>
              <a:rPr lang="en-US" altLang="en-GB"/>
              <a:t>Situational Analysis</a:t>
            </a:r>
            <a:endParaRPr lang="en-US" altLang="en-GB"/>
          </a:p>
        </p:txBody>
      </p:sp>
      <p:pic>
        <p:nvPicPr>
          <p:cNvPr id="4" name="Picture 2"/>
          <p:cNvPicPr>
            <a:picLocks noChangeAspect="1"/>
          </p:cNvPicPr>
          <p:nvPr>
            <p:ph idx="1"/>
          </p:nvPr>
        </p:nvPicPr>
        <p:blipFill>
          <a:blip r:embed="rId1"/>
          <a:stretch>
            <a:fillRect/>
          </a:stretch>
        </p:blipFill>
        <p:spPr>
          <a:xfrm>
            <a:off x="1781175" y="1796415"/>
            <a:ext cx="7300595" cy="36131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93775"/>
          </a:xfrm>
        </p:spPr>
        <p:txBody>
          <a:bodyPr/>
          <a:p>
            <a:r>
              <a:rPr lang="en-US" altLang="en-GB"/>
              <a:t>Amazon Profit Margins.</a:t>
            </a:r>
            <a:endParaRPr lang="en-US" altLang="en-GB"/>
          </a:p>
        </p:txBody>
      </p:sp>
      <p:pic>
        <p:nvPicPr>
          <p:cNvPr id="4" name="Content Placeholder 3" descr="Amazon Profit  Margins"/>
          <p:cNvPicPr>
            <a:picLocks noChangeAspect="1"/>
          </p:cNvPicPr>
          <p:nvPr>
            <p:ph idx="1"/>
          </p:nvPr>
        </p:nvPicPr>
        <p:blipFill>
          <a:blip r:embed="rId1"/>
          <a:stretch>
            <a:fillRect/>
          </a:stretch>
        </p:blipFill>
        <p:spPr>
          <a:xfrm>
            <a:off x="1078230" y="1905635"/>
            <a:ext cx="8660765" cy="37242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17575"/>
          </a:xfrm>
        </p:spPr>
        <p:txBody>
          <a:bodyPr/>
          <a:p>
            <a:r>
              <a:rPr lang="en-US" altLang="en-GB"/>
              <a:t>Amazon continuos growth. </a:t>
            </a:r>
            <a:endParaRPr lang="en-US" altLang="en-GB"/>
          </a:p>
        </p:txBody>
      </p:sp>
      <p:pic>
        <p:nvPicPr>
          <p:cNvPr id="4" name="Picture 4"/>
          <p:cNvPicPr>
            <a:picLocks noChangeAspect="1"/>
          </p:cNvPicPr>
          <p:nvPr>
            <p:ph idx="1"/>
          </p:nvPr>
        </p:nvPicPr>
        <p:blipFill>
          <a:blip r:embed="rId1"/>
          <a:stretch>
            <a:fillRect/>
          </a:stretch>
        </p:blipFill>
        <p:spPr>
          <a:xfrm>
            <a:off x="1580515" y="1887855"/>
            <a:ext cx="7096125" cy="38481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32815"/>
          </a:xfrm>
        </p:spPr>
        <p:txBody>
          <a:bodyPr/>
          <a:p>
            <a:r>
              <a:rPr lang="en-US" altLang="en-GB"/>
              <a:t>Amazon Strengths</a:t>
            </a:r>
            <a:endParaRPr lang="en-US" altLang="en-GB"/>
          </a:p>
        </p:txBody>
      </p:sp>
      <p:sp>
        <p:nvSpPr>
          <p:cNvPr id="3" name="Content Placeholder 2"/>
          <p:cNvSpPr>
            <a:spLocks noGrp="1"/>
          </p:cNvSpPr>
          <p:nvPr>
            <p:ph idx="1"/>
          </p:nvPr>
        </p:nvSpPr>
        <p:spPr>
          <a:xfrm>
            <a:off x="838200" y="1297940"/>
            <a:ext cx="10515600" cy="4879340"/>
          </a:xfrm>
        </p:spPr>
        <p:txBody>
          <a:bodyPr/>
          <a:p>
            <a:pPr>
              <a:buFont typeface="Wingdings" panose="05000000000000000000" charset="0"/>
              <a:buChar char="Ø"/>
            </a:pPr>
            <a:r>
              <a:rPr lang="en-US" altLang="en-GB"/>
              <a:t>Customer centric</a:t>
            </a:r>
            <a:endParaRPr lang="en-US" altLang="en-GB"/>
          </a:p>
          <a:p>
            <a:pPr>
              <a:buFont typeface="Wingdings" panose="05000000000000000000" charset="0"/>
              <a:buChar char="Ø"/>
            </a:pPr>
            <a:r>
              <a:rPr lang="en-US" altLang="en-GB"/>
              <a:t>Unique Team/strong leadership</a:t>
            </a:r>
            <a:endParaRPr lang="en-US" altLang="en-GB"/>
          </a:p>
          <a:p>
            <a:pPr>
              <a:buFont typeface="Wingdings" panose="05000000000000000000" charset="0"/>
              <a:buChar char="Ø"/>
            </a:pPr>
            <a:r>
              <a:rPr lang="en-US" altLang="en-GB"/>
              <a:t>Wide product range.</a:t>
            </a:r>
            <a:endParaRPr lang="en-US" altLang="en-GB"/>
          </a:p>
          <a:p>
            <a:pPr>
              <a:buFont typeface="Wingdings" panose="05000000000000000000" charset="0"/>
              <a:buChar char="Ø"/>
            </a:pPr>
            <a:r>
              <a:rPr lang="en-US" altLang="en-GB"/>
              <a:t>Strong brand image.</a:t>
            </a:r>
            <a:endParaRPr lang="en-US" altLang="en-GB"/>
          </a:p>
          <a:p>
            <a:pPr>
              <a:buFont typeface="Wingdings" panose="05000000000000000000" charset="0"/>
              <a:buChar char="Ø"/>
            </a:pPr>
            <a:r>
              <a:rPr lang="en-US" altLang="en-GB"/>
              <a:t>Price leadership</a:t>
            </a:r>
            <a:endParaRPr lang="en-US" altLang="en-GB"/>
          </a:p>
          <a:p>
            <a:pPr>
              <a:buFont typeface="Wingdings" panose="05000000000000000000" charset="0"/>
              <a:buChar char="Ø"/>
            </a:pPr>
            <a:r>
              <a:rPr lang="en-US" altLang="en-GB"/>
              <a:t>Extensive customer base</a:t>
            </a:r>
            <a:endParaRPr lang="en-US" altLang="en-GB"/>
          </a:p>
          <a:p>
            <a:pPr>
              <a:buFont typeface="Wingdings" panose="05000000000000000000" charset="0"/>
              <a:buChar char="Ø"/>
            </a:pPr>
            <a:r>
              <a:rPr lang="en-US" altLang="en-GB"/>
              <a:t>Innovation</a:t>
            </a:r>
            <a:endParaRPr lang="en-US" altLang="en-GB"/>
          </a:p>
          <a:p>
            <a:pPr>
              <a:buFont typeface="Wingdings" panose="05000000000000000000" charset="0"/>
              <a:buChar char="Ø"/>
            </a:pPr>
            <a:r>
              <a:rPr lang="en-US" altLang="en-GB"/>
              <a:t>Improved technology</a:t>
            </a:r>
            <a:endParaRPr lang="en-US" alt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828040"/>
          </a:xfrm>
        </p:spPr>
        <p:txBody>
          <a:bodyPr/>
          <a:p>
            <a:r>
              <a:rPr lang="en-US" altLang="en-GB"/>
              <a:t>Weakness</a:t>
            </a:r>
            <a:endParaRPr lang="en-US" altLang="en-GB"/>
          </a:p>
        </p:txBody>
      </p:sp>
      <p:sp>
        <p:nvSpPr>
          <p:cNvPr id="3" name="Content Placeholder 2"/>
          <p:cNvSpPr>
            <a:spLocks noGrp="1"/>
          </p:cNvSpPr>
          <p:nvPr>
            <p:ph idx="1"/>
          </p:nvPr>
        </p:nvSpPr>
        <p:spPr>
          <a:xfrm>
            <a:off x="838200" y="1447800"/>
            <a:ext cx="10515600" cy="4729480"/>
          </a:xfrm>
        </p:spPr>
        <p:txBody>
          <a:bodyPr/>
          <a:p>
            <a:pPr>
              <a:buFont typeface="Wingdings" panose="05000000000000000000" charset="0"/>
              <a:buChar char="Ø"/>
            </a:pPr>
            <a:r>
              <a:rPr lang="en-US" altLang="en-GB"/>
              <a:t>Non-competitive price of products.</a:t>
            </a:r>
            <a:endParaRPr lang="en-US" altLang="en-GB"/>
          </a:p>
          <a:p>
            <a:pPr>
              <a:buFont typeface="Wingdings" panose="05000000000000000000" charset="0"/>
              <a:buChar char="Ø"/>
            </a:pPr>
            <a:r>
              <a:rPr lang="en-US" altLang="en-GB"/>
              <a:t>Debt financing.</a:t>
            </a:r>
            <a:endParaRPr lang="en-US" altLang="en-GB"/>
          </a:p>
          <a:p>
            <a:pPr>
              <a:buFont typeface="Wingdings" panose="05000000000000000000" charset="0"/>
              <a:buChar char="Ø"/>
            </a:pPr>
            <a:r>
              <a:rPr lang="en-US" altLang="en-GB"/>
              <a:t>Poor customer profiling</a:t>
            </a:r>
            <a:endParaRPr lang="en-US" altLang="en-GB"/>
          </a:p>
          <a:p>
            <a:pPr>
              <a:buFont typeface="Wingdings" panose="05000000000000000000" charset="0"/>
              <a:buChar char="Ø"/>
            </a:pPr>
            <a:r>
              <a:rPr lang="en-US" altLang="en-GB"/>
              <a:t>Increased Operation cost</a:t>
            </a:r>
            <a:endParaRPr lang="en-US" alt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009015"/>
          </a:xfrm>
        </p:spPr>
        <p:txBody>
          <a:bodyPr/>
          <a:p>
            <a:r>
              <a:rPr lang="en-US" altLang="en-GB"/>
              <a:t>Opportunities</a:t>
            </a:r>
            <a:endParaRPr lang="en-US" altLang="en-GB"/>
          </a:p>
        </p:txBody>
      </p:sp>
      <p:sp>
        <p:nvSpPr>
          <p:cNvPr id="3" name="Content Placeholder 2"/>
          <p:cNvSpPr>
            <a:spLocks noGrp="1"/>
          </p:cNvSpPr>
          <p:nvPr>
            <p:ph idx="1"/>
          </p:nvPr>
        </p:nvSpPr>
        <p:spPr>
          <a:xfrm>
            <a:off x="838200" y="1494155"/>
            <a:ext cx="10515600" cy="4683125"/>
          </a:xfrm>
        </p:spPr>
        <p:txBody>
          <a:bodyPr/>
          <a:p>
            <a:pPr>
              <a:buFont typeface="Wingdings" panose="05000000000000000000" charset="0"/>
              <a:buChar char="Ø"/>
            </a:pPr>
            <a:r>
              <a:rPr lang="en-US" altLang="en-GB"/>
              <a:t>Growing and expanding markets. (Asia pacific, Africa and the developing world)</a:t>
            </a:r>
            <a:endParaRPr lang="en-US" altLang="en-GB"/>
          </a:p>
          <a:p>
            <a:pPr>
              <a:buFont typeface="Wingdings" panose="05000000000000000000" charset="0"/>
              <a:buChar char="Ø"/>
            </a:pPr>
            <a:r>
              <a:rPr lang="en-US" altLang="en-GB"/>
              <a:t>Expansion to cater for a wider variety of products.</a:t>
            </a:r>
            <a:endParaRPr lang="en-US" altLang="en-GB"/>
          </a:p>
          <a:p>
            <a:pPr>
              <a:buFont typeface="Wingdings" panose="05000000000000000000" charset="0"/>
              <a:buChar char="Ø"/>
            </a:pPr>
            <a:r>
              <a:rPr lang="en-US" altLang="en-GB"/>
              <a:t>Improved compatibility.</a:t>
            </a:r>
            <a:endParaRPr lang="en-US" altLang="en-GB"/>
          </a:p>
          <a:p>
            <a:pPr>
              <a:buFont typeface="Wingdings" panose="05000000000000000000" charset="0"/>
              <a:buChar char="Ø"/>
            </a:pPr>
            <a:r>
              <a:rPr lang="en-US" altLang="en-GB"/>
              <a:t>Increased demand for mobile technology.</a:t>
            </a:r>
            <a:endParaRPr lang="en-US" altLang="en-GB"/>
          </a:p>
          <a:p>
            <a:pPr>
              <a:buFont typeface="Wingdings" panose="05000000000000000000" charset="0"/>
              <a:buChar char="Ø"/>
            </a:pPr>
            <a:r>
              <a:rPr lang="en-US" altLang="en-GB"/>
              <a:t>Better customer profiling</a:t>
            </a:r>
            <a:endParaRPr lang="en-US" altLang="en-GB"/>
          </a:p>
          <a:p>
            <a:pPr marL="0" indent="0">
              <a:buFont typeface="Wingdings" panose="05000000000000000000" charset="0"/>
              <a:buNone/>
            </a:pPr>
            <a:endParaRPr lang="en-US" alt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873125"/>
          </a:xfrm>
        </p:spPr>
        <p:txBody>
          <a:bodyPr/>
          <a:p>
            <a:r>
              <a:rPr lang="en-US" altLang="en-GB"/>
              <a:t>Threats</a:t>
            </a:r>
            <a:endParaRPr lang="en-US" altLang="en-GB"/>
          </a:p>
        </p:txBody>
      </p:sp>
      <p:sp>
        <p:nvSpPr>
          <p:cNvPr id="3" name="Content Placeholder 2"/>
          <p:cNvSpPr>
            <a:spLocks noGrp="1"/>
          </p:cNvSpPr>
          <p:nvPr>
            <p:ph idx="1"/>
          </p:nvPr>
        </p:nvSpPr>
        <p:spPr>
          <a:xfrm>
            <a:off x="838200" y="1433830"/>
            <a:ext cx="10515600" cy="4743450"/>
          </a:xfrm>
        </p:spPr>
        <p:txBody>
          <a:bodyPr/>
          <a:p>
            <a:pPr>
              <a:buFont typeface="Wingdings" panose="05000000000000000000" charset="0"/>
              <a:buChar char="Ø"/>
            </a:pPr>
            <a:r>
              <a:rPr lang="en-US" altLang="en-GB"/>
              <a:t>Intense competition from rivals such as Ebay and Alibaba</a:t>
            </a:r>
            <a:endParaRPr lang="en-US" altLang="en-GB"/>
          </a:p>
          <a:p>
            <a:pPr>
              <a:buFont typeface="Wingdings" panose="05000000000000000000" charset="0"/>
              <a:buChar char="Ø"/>
            </a:pPr>
            <a:r>
              <a:rPr lang="en-US" altLang="en-GB"/>
              <a:t>Rising manufacturing cosy</a:t>
            </a:r>
            <a:endParaRPr lang="en-US" altLang="en-GB"/>
          </a:p>
          <a:p>
            <a:pPr>
              <a:buFont typeface="Wingdings" panose="05000000000000000000" charset="0"/>
              <a:buChar char="Ø"/>
            </a:pPr>
            <a:r>
              <a:rPr lang="en-US" altLang="en-GB"/>
              <a:t>financial losses </a:t>
            </a:r>
            <a:endParaRPr lang="en-US" altLang="en-GB"/>
          </a:p>
          <a:p>
            <a:pPr>
              <a:buFont typeface="Wingdings" panose="05000000000000000000" charset="0"/>
              <a:buChar char="Ø"/>
            </a:pPr>
            <a:r>
              <a:rPr lang="en-US" altLang="en-GB"/>
              <a:t>Price wars</a:t>
            </a:r>
            <a:endParaRPr lang="en-US" altLang="en-GB"/>
          </a:p>
          <a:p>
            <a:pPr>
              <a:buFont typeface="Wingdings" panose="05000000000000000000" charset="0"/>
              <a:buChar char="Ø"/>
            </a:pPr>
            <a:endParaRPr lang="en-US" alt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023620"/>
          </a:xfrm>
        </p:spPr>
        <p:txBody>
          <a:bodyPr/>
          <a:p>
            <a:r>
              <a:rPr lang="en-US" altLang="en-GB"/>
              <a:t>Criteria for evaluation.</a:t>
            </a:r>
            <a:endParaRPr lang="en-US" altLang="en-GB"/>
          </a:p>
        </p:txBody>
      </p:sp>
      <p:pic>
        <p:nvPicPr>
          <p:cNvPr id="4" name="Content Placeholder 3" descr="Screenshot (19)"/>
          <p:cNvPicPr>
            <a:picLocks noChangeAspect="1"/>
          </p:cNvPicPr>
          <p:nvPr>
            <p:ph idx="1"/>
          </p:nvPr>
        </p:nvPicPr>
        <p:blipFill>
          <a:blip r:embed="rId1"/>
          <a:stretch>
            <a:fillRect/>
          </a:stretch>
        </p:blipFill>
        <p:spPr>
          <a:xfrm>
            <a:off x="1249045" y="1864995"/>
            <a:ext cx="8137525" cy="378841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917575"/>
          </a:xfrm>
        </p:spPr>
        <p:txBody>
          <a:bodyPr/>
          <a:p>
            <a:r>
              <a:rPr lang="en-US" altLang="en-GB"/>
              <a:t>Reccomendations</a:t>
            </a:r>
            <a:endParaRPr lang="en-US" altLang="en-GB"/>
          </a:p>
        </p:txBody>
      </p:sp>
      <p:sp>
        <p:nvSpPr>
          <p:cNvPr id="3" name="Content Placeholder 2"/>
          <p:cNvSpPr>
            <a:spLocks noGrp="1"/>
          </p:cNvSpPr>
          <p:nvPr>
            <p:ph idx="1"/>
          </p:nvPr>
        </p:nvSpPr>
        <p:spPr>
          <a:xfrm>
            <a:off x="838200" y="1402080"/>
            <a:ext cx="10515600" cy="4775200"/>
          </a:xfrm>
        </p:spPr>
        <p:txBody>
          <a:bodyPr/>
          <a:p>
            <a:pPr>
              <a:buFont typeface="Wingdings" panose="05000000000000000000" charset="0"/>
              <a:buChar char="Ø"/>
            </a:pPr>
            <a:r>
              <a:rPr lang="en-US" altLang="en-GB"/>
              <a:t>Pursue more expansion. </a:t>
            </a:r>
            <a:endParaRPr lang="en-US" altLang="en-GB"/>
          </a:p>
          <a:p>
            <a:pPr>
              <a:buFont typeface="Wingdings" panose="05000000000000000000" charset="0"/>
              <a:buChar char="Ø"/>
            </a:pPr>
            <a:r>
              <a:rPr lang="en-US" altLang="en-GB"/>
              <a:t>Discard high-cost projects that do not portay much potential. An example of a product that can be discraed is Kindle fire.</a:t>
            </a:r>
            <a:endParaRPr lang="en-US" altLang="en-GB"/>
          </a:p>
          <a:p>
            <a:pPr>
              <a:buFont typeface="Wingdings" panose="05000000000000000000" charset="0"/>
              <a:buChar char="Ø"/>
            </a:pPr>
            <a:r>
              <a:rPr lang="en-US" altLang="en-GB"/>
              <a:t>Expnsion of their cloud computing and advertisement projects which have generated much revenue in the past</a:t>
            </a:r>
            <a:endParaRPr lang="en-US" altLang="en-GB"/>
          </a:p>
          <a:p>
            <a:pPr>
              <a:buFont typeface="Wingdings" panose="05000000000000000000" charset="0"/>
              <a:buChar char="Ø"/>
            </a:pPr>
            <a:r>
              <a:rPr lang="en-US" altLang="en-GB"/>
              <a:t>There is a need to have operational excellence of the brand and the Amazon understands how they need to do their strategies and implementations. </a:t>
            </a:r>
            <a:endParaRPr lang="en-US" alt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79730"/>
            <a:ext cx="10515600" cy="963930"/>
          </a:xfrm>
        </p:spPr>
        <p:txBody>
          <a:bodyPr/>
          <a:p>
            <a:r>
              <a:rPr lang="en-US" altLang="en-GB"/>
              <a:t>Conclusion.</a:t>
            </a:r>
            <a:endParaRPr lang="en-US" altLang="en-GB"/>
          </a:p>
        </p:txBody>
      </p:sp>
      <p:sp>
        <p:nvSpPr>
          <p:cNvPr id="3" name="Content Placeholder 2"/>
          <p:cNvSpPr>
            <a:spLocks noGrp="1"/>
          </p:cNvSpPr>
          <p:nvPr>
            <p:ph idx="1"/>
          </p:nvPr>
        </p:nvSpPr>
        <p:spPr>
          <a:xfrm>
            <a:off x="838200" y="1463040"/>
            <a:ext cx="10515600" cy="4714240"/>
          </a:xfrm>
        </p:spPr>
        <p:txBody>
          <a:bodyPr>
            <a:normAutofit/>
          </a:bodyPr>
          <a:p>
            <a:pPr marL="0" indent="0">
              <a:buNone/>
            </a:pPr>
            <a:r>
              <a:rPr lang="en-US" altLang="en-GB"/>
              <a:t>Amazon focuses on low-cost strategy and effective innovativeness to gain competitive advantage against its competitors. The company is focused on gaining customer satisfaction, thus creating loyalty and guaranteeing returningcustomers, along with new customers due to the exciting nature of the brand. The tools discussed in this report highlight that Amazon's dominance as brand and business in the E-Commerce sector is a testament to their superior strategies.</a:t>
            </a:r>
            <a:endParaRPr lang="en-US" altLang="en-GB"/>
          </a:p>
        </p:txBody>
      </p:sp>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1771</Words>
  <Application>WPS Presentation</Application>
  <PresentationFormat>Widescreen</PresentationFormat>
  <Paragraphs>67</Paragraphs>
  <Slides>15</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15</vt:i4>
      </vt:variant>
    </vt:vector>
  </HeadingPairs>
  <TitlesOfParts>
    <vt:vector size="24" baseType="lpstr">
      <vt:lpstr>Arial</vt:lpstr>
      <vt:lpstr>SimSun</vt:lpstr>
      <vt:lpstr>Wingdings</vt:lpstr>
      <vt:lpstr>Calibri Light</vt:lpstr>
      <vt:lpstr>Calibri</vt:lpstr>
      <vt:lpstr>Microsoft YaHei</vt:lpstr>
      <vt:lpstr>Arial Unicode MS</vt:lpstr>
      <vt:lpstr>Wingdings</vt:lpstr>
      <vt:lpstr>Blue Waves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Strategic Management Analysis.</dc:title>
  <dc:creator>Muthomi</dc:creator>
  <cp:lastModifiedBy>Muthomi</cp:lastModifiedBy>
  <cp:revision>2</cp:revision>
  <dcterms:created xsi:type="dcterms:W3CDTF">2018-12-03T20:00:46Z</dcterms:created>
  <dcterms:modified xsi:type="dcterms:W3CDTF">2018-12-03T20:01:06Z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2057-10.2.0.7549</vt:lpwstr>
  </property>
</Properties>
</file>